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73" r:id="rId3"/>
    <p:sldId id="265" r:id="rId4"/>
    <p:sldId id="257" r:id="rId5"/>
    <p:sldId id="258" r:id="rId6"/>
    <p:sldId id="264" r:id="rId7"/>
    <p:sldId id="266" r:id="rId8"/>
    <p:sldId id="267" r:id="rId9"/>
    <p:sldId id="268" r:id="rId10"/>
    <p:sldId id="269" r:id="rId11"/>
    <p:sldId id="270" r:id="rId12"/>
    <p:sldId id="271" r:id="rId13"/>
    <p:sldId id="259" r:id="rId14"/>
    <p:sldId id="260" r:id="rId15"/>
    <p:sldId id="272" r:id="rId16"/>
    <p:sldId id="261" r:id="rId17"/>
    <p:sldId id="263" r:id="rId18"/>
    <p:sldId id="26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8" d="100"/>
          <a:sy n="98" d="100"/>
        </p:scale>
        <p:origin x="-48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interSettings" Target="printerSettings/printerSettings1.bin"/><Relationship Id="rId4" Type="http://schemas.openxmlformats.org/officeDocument/2006/relationships/slide" Target="slides/slide3.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24"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slide" Target="slides/slide18.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C58E02-7C07-3B40-9218-ADE0FEB03B02}" type="datetimeFigureOut">
              <a:rPr lang="en-US" smtClean="0"/>
              <a:t>9/10/13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1CAE6-D2C5-A54A-A4B4-60467FC3CD2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58E02-7C07-3B40-9218-ADE0FEB03B02}" type="datetimeFigureOut">
              <a:rPr lang="en-US" smtClean="0"/>
              <a:t>9/10/13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1CAE6-D2C5-A54A-A4B4-60467FC3CD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58E02-7C07-3B40-9218-ADE0FEB03B02}" type="datetimeFigureOut">
              <a:rPr lang="en-US" smtClean="0"/>
              <a:t>9/10/13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1CAE6-D2C5-A54A-A4B4-60467FC3CD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58E02-7C07-3B40-9218-ADE0FEB03B02}" type="datetimeFigureOut">
              <a:rPr lang="en-US" smtClean="0"/>
              <a:t>9/10/13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1CAE6-D2C5-A54A-A4B4-60467FC3CD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58E02-7C07-3B40-9218-ADE0FEB03B02}" type="datetimeFigureOut">
              <a:rPr lang="en-US" smtClean="0"/>
              <a:t>9/10/13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1CAE6-D2C5-A54A-A4B4-60467FC3CD2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C58E02-7C07-3B40-9218-ADE0FEB03B02}" type="datetimeFigureOut">
              <a:rPr lang="en-US" smtClean="0"/>
              <a:t>9/10/13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1CAE6-D2C5-A54A-A4B4-60467FC3CD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C58E02-7C07-3B40-9218-ADE0FEB03B02}" type="datetimeFigureOut">
              <a:rPr lang="en-US" smtClean="0"/>
              <a:t>9/10/13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1CAE6-D2C5-A54A-A4B4-60467FC3CD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C58E02-7C07-3B40-9218-ADE0FEB03B02}" type="datetimeFigureOut">
              <a:rPr lang="en-US" smtClean="0"/>
              <a:t>9/10/13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F1CAE6-D2C5-A54A-A4B4-60467FC3CD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58E02-7C07-3B40-9218-ADE0FEB03B02}" type="datetimeFigureOut">
              <a:rPr lang="en-US" smtClean="0"/>
              <a:t>9/10/13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F1CAE6-D2C5-A54A-A4B4-60467FC3CD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58E02-7C07-3B40-9218-ADE0FEB03B02}" type="datetimeFigureOut">
              <a:rPr lang="en-US" smtClean="0"/>
              <a:t>9/10/13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1CAE6-D2C5-A54A-A4B4-60467FC3CD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58E02-7C07-3B40-9218-ADE0FEB03B02}" type="datetimeFigureOut">
              <a:rPr lang="en-US" smtClean="0"/>
              <a:t>9/10/13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1CAE6-D2C5-A54A-A4B4-60467FC3CD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alphaModFix amt="57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58E02-7C07-3B40-9218-ADE0FEB03B02}" type="datetimeFigureOut">
              <a:rPr lang="en-US" smtClean="0"/>
              <a:t>9/10/13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1CAE6-D2C5-A54A-A4B4-60467FC3CD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t>Imitating Illustrators!</a:t>
            </a:r>
            <a:endParaRPr lang="en-US" dirty="0"/>
          </a:p>
        </p:txBody>
      </p:sp>
      <p:sp>
        <p:nvSpPr>
          <p:cNvPr id="3" name="Subtitle 2"/>
          <p:cNvSpPr>
            <a:spLocks noGrp="1"/>
          </p:cNvSpPr>
          <p:nvPr>
            <p:ph type="subTitle" idx="1"/>
          </p:nvPr>
        </p:nvSpPr>
        <p:spPr/>
        <p:txBody>
          <a:bodyPr/>
          <a:lstStyle/>
          <a:p>
            <a:endParaRPr lang="en-US"/>
          </a:p>
        </p:txBody>
      </p:sp>
      <p:pic>
        <p:nvPicPr>
          <p:cNvPr id="4" name="Picture 3" descr="roald-dahls-bfg-318379.jpg"/>
          <p:cNvPicPr>
            <a:picLocks noChangeAspect="1"/>
          </p:cNvPicPr>
          <p:nvPr/>
        </p:nvPicPr>
        <p:blipFill>
          <a:blip r:embed="rId2"/>
          <a:stretch>
            <a:fillRect/>
          </a:stretch>
        </p:blipFill>
        <p:spPr>
          <a:xfrm>
            <a:off x="342900" y="1851025"/>
            <a:ext cx="3924300" cy="3924300"/>
          </a:xfrm>
          <a:prstGeom prst="rect">
            <a:avLst/>
          </a:prstGeom>
        </p:spPr>
      </p:pic>
      <p:pic>
        <p:nvPicPr>
          <p:cNvPr id="5" name="Picture 4" descr="6a015392203db6970b015435f3faf7970c.jpg"/>
          <p:cNvPicPr>
            <a:picLocks noChangeAspect="1"/>
          </p:cNvPicPr>
          <p:nvPr/>
        </p:nvPicPr>
        <p:blipFill>
          <a:blip r:embed="rId3"/>
          <a:stretch>
            <a:fillRect/>
          </a:stretch>
        </p:blipFill>
        <p:spPr>
          <a:xfrm>
            <a:off x="4495800" y="2019299"/>
            <a:ext cx="4312540" cy="37338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oma-new-york-tim-burton-03-570x427.jpg"/>
          <p:cNvPicPr>
            <a:picLocks noGrp="1" noChangeAspect="1"/>
          </p:cNvPicPr>
          <p:nvPr>
            <p:ph idx="1"/>
          </p:nvPr>
        </p:nvPicPr>
        <p:blipFill>
          <a:blip r:embed="rId2"/>
          <a:srcRect l="-18107" r="-18107"/>
          <a:stretch>
            <a:fillRect/>
          </a:stretch>
        </p:blipFill>
        <p:spPr>
          <a:xfrm>
            <a:off x="-838200" y="533400"/>
            <a:ext cx="10439400" cy="5741268"/>
          </a:xfr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umblr_lvw3p4HUyi1qja8xco1_500.jpg"/>
          <p:cNvPicPr>
            <a:picLocks noGrp="1" noChangeAspect="1"/>
          </p:cNvPicPr>
          <p:nvPr>
            <p:ph idx="1"/>
          </p:nvPr>
        </p:nvPicPr>
        <p:blipFill>
          <a:blip r:embed="rId2"/>
          <a:srcRect l="-18288" r="-18288"/>
          <a:stretch>
            <a:fillRect/>
          </a:stretch>
        </p:blipFill>
        <p:spPr>
          <a:xfrm>
            <a:off x="-762000" y="274639"/>
            <a:ext cx="6858000" cy="3771636"/>
          </a:xfrm>
        </p:spPr>
      </p:pic>
      <p:pic>
        <p:nvPicPr>
          <p:cNvPr id="5" name="Picture 4" descr="tim-burton-drawing-at-moma2.jpg"/>
          <p:cNvPicPr>
            <a:picLocks noChangeAspect="1"/>
          </p:cNvPicPr>
          <p:nvPr/>
        </p:nvPicPr>
        <p:blipFill>
          <a:blip r:embed="rId3"/>
          <a:stretch>
            <a:fillRect/>
          </a:stretch>
        </p:blipFill>
        <p:spPr>
          <a:xfrm>
            <a:off x="3810000" y="2892701"/>
            <a:ext cx="5334000" cy="37540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tcreativedrawdrawingillustrationtimburton-73a2f9e8b1f4a4c4ee8ff3d1e7765d29_h.jpg"/>
          <p:cNvPicPr>
            <a:picLocks noGrp="1" noChangeAspect="1"/>
          </p:cNvPicPr>
          <p:nvPr>
            <p:ph idx="1"/>
          </p:nvPr>
        </p:nvPicPr>
        <p:blipFill>
          <a:blip r:embed="rId2"/>
          <a:srcRect l="-21278" r="-21278"/>
          <a:stretch>
            <a:fillRect/>
          </a:stretch>
        </p:blipFill>
        <p:spPr>
          <a:xfrm>
            <a:off x="-1219200" y="228600"/>
            <a:ext cx="11554922" cy="6354762"/>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r>
              <a:rPr lang="en-US" b="1" dirty="0" smtClean="0"/>
              <a:t>Discuss, write down, and then be prepared to share with the group please! </a:t>
            </a:r>
            <a:r>
              <a:rPr lang="en-US" b="1" dirty="0" err="1" smtClean="0">
                <a:sym typeface="Wingdings"/>
              </a:rPr>
              <a:t></a:t>
            </a:r>
            <a:r>
              <a:rPr lang="en-US" b="1" dirty="0" smtClean="0">
                <a:sym typeface="Wingdings"/>
              </a:rPr>
              <a:t> </a:t>
            </a:r>
            <a:endParaRPr lang="en-US" dirty="0"/>
          </a:p>
        </p:txBody>
      </p:sp>
      <p:sp>
        <p:nvSpPr>
          <p:cNvPr id="3" name="Content Placeholder 2"/>
          <p:cNvSpPr>
            <a:spLocks noGrp="1"/>
          </p:cNvSpPr>
          <p:nvPr>
            <p:ph idx="1"/>
          </p:nvPr>
        </p:nvSpPr>
        <p:spPr>
          <a:xfrm>
            <a:off x="457200" y="3048000"/>
            <a:ext cx="8229600" cy="4525963"/>
          </a:xfrm>
        </p:spPr>
        <p:txBody>
          <a:bodyPr/>
          <a:lstStyle/>
          <a:p>
            <a:pPr>
              <a:buNone/>
            </a:pP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a:bodyPr>
          <a:lstStyle/>
          <a:p>
            <a:endParaRPr lang="en-US" dirty="0"/>
          </a:p>
        </p:txBody>
      </p:sp>
      <p:sp>
        <p:nvSpPr>
          <p:cNvPr id="3" name="Content Placeholder 2"/>
          <p:cNvSpPr>
            <a:spLocks noGrp="1"/>
          </p:cNvSpPr>
          <p:nvPr>
            <p:ph idx="1"/>
          </p:nvPr>
        </p:nvSpPr>
        <p:spPr>
          <a:xfrm>
            <a:off x="457200" y="327818"/>
            <a:ext cx="8229600" cy="4525963"/>
          </a:xfrm>
        </p:spPr>
        <p:txBody>
          <a:bodyPr/>
          <a:lstStyle/>
          <a:p>
            <a:pPr>
              <a:buNone/>
            </a:pPr>
            <a:r>
              <a:rPr lang="en-US" b="1" dirty="0" smtClean="0"/>
              <a:t>    How does this illustrator show emotion, time of day, a narrative, and mood, </a:t>
            </a:r>
            <a:r>
              <a:rPr lang="en-US" b="1" dirty="0" err="1" smtClean="0"/>
              <a:t>ect</a:t>
            </a:r>
            <a:r>
              <a:rPr lang="en-US" b="1" dirty="0" smtClean="0"/>
              <a:t>?</a:t>
            </a:r>
          </a:p>
          <a:p>
            <a:endParaRPr lang="en-US" b="1" dirty="0" smtClean="0"/>
          </a:p>
          <a:p>
            <a:pPr>
              <a:buNone/>
            </a:pPr>
            <a:endParaRPr lang="en-US" b="1" dirty="0" smtClean="0"/>
          </a:p>
        </p:txBody>
      </p:sp>
      <p:pic>
        <p:nvPicPr>
          <p:cNvPr id="4" name="Picture 3" descr="artcreativedrawdrawingillustrationtimburton-73a2f9e8b1f4a4c4ee8ff3d1e7765d29_h.jpg"/>
          <p:cNvPicPr>
            <a:picLocks noChangeAspect="1"/>
          </p:cNvPicPr>
          <p:nvPr/>
        </p:nvPicPr>
        <p:blipFill>
          <a:blip r:embed="rId2"/>
          <a:stretch>
            <a:fillRect/>
          </a:stretch>
        </p:blipFill>
        <p:spPr>
          <a:xfrm>
            <a:off x="2133600" y="1958644"/>
            <a:ext cx="5892800" cy="46199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4525963"/>
          </a:xfrm>
        </p:spPr>
        <p:txBody>
          <a:bodyPr/>
          <a:lstStyle/>
          <a:p>
            <a:pPr>
              <a:buNone/>
            </a:pPr>
            <a:r>
              <a:rPr lang="en-US" dirty="0" smtClean="0"/>
              <a:t>   What identifies this illustrator’s artistic style? (Hint: Think about the elements and principles of design and how they use these!) </a:t>
            </a:r>
            <a:endParaRPr lang="en-US" dirty="0"/>
          </a:p>
        </p:txBody>
      </p:sp>
      <p:pic>
        <p:nvPicPr>
          <p:cNvPr id="4" name="Picture 3" descr="artcreativedrawdrawingillustrationtimburton-73a2f9e8b1f4a4c4ee8ff3d1e7765d29_h.jpg"/>
          <p:cNvPicPr>
            <a:picLocks noChangeAspect="1"/>
          </p:cNvPicPr>
          <p:nvPr/>
        </p:nvPicPr>
        <p:blipFill>
          <a:blip r:embed="rId2"/>
          <a:stretch>
            <a:fillRect/>
          </a:stretch>
        </p:blipFill>
        <p:spPr>
          <a:xfrm>
            <a:off x="2438400" y="1975104"/>
            <a:ext cx="5969000" cy="46796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endParaRPr lang="en-US" dirty="0"/>
          </a:p>
        </p:txBody>
      </p:sp>
      <p:sp>
        <p:nvSpPr>
          <p:cNvPr id="3" name="Content Placeholder 2"/>
          <p:cNvSpPr>
            <a:spLocks noGrp="1"/>
          </p:cNvSpPr>
          <p:nvPr>
            <p:ph idx="1"/>
          </p:nvPr>
        </p:nvSpPr>
        <p:spPr>
          <a:xfrm>
            <a:off x="457200" y="381000"/>
            <a:ext cx="8229600" cy="4525963"/>
          </a:xfrm>
        </p:spPr>
        <p:txBody>
          <a:bodyPr>
            <a:normAutofit/>
          </a:bodyPr>
          <a:lstStyle/>
          <a:p>
            <a:pPr>
              <a:buNone/>
            </a:pPr>
            <a:r>
              <a:rPr lang="en-US" sz="2400" dirty="0" smtClean="0"/>
              <a:t>How did this illustrator exaggerate elements from life?</a:t>
            </a:r>
          </a:p>
          <a:p>
            <a:pPr>
              <a:buNone/>
            </a:pPr>
            <a:endParaRPr lang="en-US" sz="2400" dirty="0" smtClean="0"/>
          </a:p>
          <a:p>
            <a:pPr>
              <a:buNone/>
            </a:pPr>
            <a:r>
              <a:rPr lang="en-US" sz="2400" dirty="0" smtClean="0"/>
              <a:t>How do these exaggerations aid in the style of the artist and their intended meaning of the image?</a:t>
            </a:r>
            <a:endParaRPr lang="en-US" sz="2400" dirty="0"/>
          </a:p>
        </p:txBody>
      </p:sp>
      <p:pic>
        <p:nvPicPr>
          <p:cNvPr id="4" name="Picture 3" descr="artcreativedrawdrawingillustrationtimburton-73a2f9e8b1f4a4c4ee8ff3d1e7765d29_h.jpg"/>
          <p:cNvPicPr>
            <a:picLocks noChangeAspect="1"/>
          </p:cNvPicPr>
          <p:nvPr/>
        </p:nvPicPr>
        <p:blipFill>
          <a:blip r:embed="rId2"/>
          <a:stretch>
            <a:fillRect/>
          </a:stretch>
        </p:blipFill>
        <p:spPr>
          <a:xfrm>
            <a:off x="1905000" y="2209800"/>
            <a:ext cx="5537200" cy="43411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Now that you have practiced answering these questions, find two watercolor illustrators and answer the same questions about them! Put these answers in your sketchbook…I will come around and check your answers! These are tools for you when imitating!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Inquiries About Your Illustrator</a:t>
            </a:r>
            <a:endParaRPr lang="en-US" dirty="0"/>
          </a:p>
        </p:txBody>
      </p:sp>
      <p:sp>
        <p:nvSpPr>
          <p:cNvPr id="3" name="Content Placeholder 2"/>
          <p:cNvSpPr>
            <a:spLocks noGrp="1"/>
          </p:cNvSpPr>
          <p:nvPr>
            <p:ph idx="1"/>
          </p:nvPr>
        </p:nvSpPr>
        <p:spPr>
          <a:xfrm>
            <a:off x="228600" y="1371600"/>
            <a:ext cx="8610600" cy="5334000"/>
          </a:xfrm>
        </p:spPr>
        <p:txBody>
          <a:bodyPr>
            <a:normAutofit fontScale="70000" lnSpcReduction="20000"/>
          </a:bodyPr>
          <a:lstStyle/>
          <a:p>
            <a:pPr>
              <a:buNone/>
            </a:pPr>
            <a:r>
              <a:rPr lang="en-US" dirty="0"/>
              <a:t>Your name: </a:t>
            </a:r>
            <a:r>
              <a:rPr lang="en-US" dirty="0" smtClean="0"/>
              <a:t>______________________</a:t>
            </a:r>
          </a:p>
          <a:p>
            <a:pPr>
              <a:buNone/>
            </a:pPr>
            <a:r>
              <a:rPr lang="en-US" dirty="0"/>
              <a:t>Illustrators name: </a:t>
            </a:r>
            <a:r>
              <a:rPr lang="en-US" dirty="0" smtClean="0"/>
              <a:t>_________________</a:t>
            </a:r>
          </a:p>
          <a:p>
            <a:pPr>
              <a:buNone/>
            </a:pPr>
            <a:endParaRPr lang="en-US" dirty="0" smtClean="0"/>
          </a:p>
          <a:p>
            <a:pPr>
              <a:buNone/>
            </a:pPr>
            <a:r>
              <a:rPr lang="en-US" dirty="0" smtClean="0"/>
              <a:t>1</a:t>
            </a:r>
            <a:r>
              <a:rPr lang="en-US" dirty="0"/>
              <a:t>.) What watercolors techniques does this illustrator use?</a:t>
            </a:r>
            <a:endParaRPr lang="en-US" dirty="0" smtClean="0"/>
          </a:p>
          <a:p>
            <a:pPr>
              <a:buNone/>
            </a:pPr>
            <a:endParaRPr lang="en-US" b="1" dirty="0"/>
          </a:p>
          <a:p>
            <a:pPr>
              <a:buNone/>
            </a:pPr>
            <a:r>
              <a:rPr lang="en-US" dirty="0" smtClean="0"/>
              <a:t>2</a:t>
            </a:r>
            <a:r>
              <a:rPr lang="en-US" dirty="0"/>
              <a:t>.) How does this illustrator show emotion, time of day, a narrative, and mood?</a:t>
            </a:r>
            <a:r>
              <a:rPr lang="en-US" dirty="0" smtClean="0"/>
              <a:t> </a:t>
            </a:r>
          </a:p>
          <a:p>
            <a:pPr>
              <a:buNone/>
            </a:pPr>
            <a:endParaRPr lang="en-US" dirty="0" smtClean="0"/>
          </a:p>
          <a:p>
            <a:pPr>
              <a:buNone/>
            </a:pPr>
            <a:r>
              <a:rPr lang="en-US" dirty="0" smtClean="0"/>
              <a:t>3</a:t>
            </a:r>
            <a:r>
              <a:rPr lang="en-US" dirty="0"/>
              <a:t>.) How does this illustrator exaggerate elements from life? How do these exaggerations aid in the style of the artist and their intended meaning of the image?</a:t>
            </a:r>
            <a:endParaRPr lang="en-US" dirty="0" smtClean="0"/>
          </a:p>
          <a:p>
            <a:pPr>
              <a:buNone/>
            </a:pPr>
            <a:endParaRPr lang="en-US" dirty="0" smtClean="0"/>
          </a:p>
          <a:p>
            <a:pPr>
              <a:buNone/>
            </a:pPr>
            <a:r>
              <a:rPr lang="en-US" dirty="0" smtClean="0"/>
              <a:t>4</a:t>
            </a:r>
            <a:r>
              <a:rPr lang="en-US" dirty="0"/>
              <a:t>.) What identifies this illustrator’s artistic style? (Hint: Think about the elements and principles of design and how they use these!) </a:t>
            </a:r>
          </a:p>
          <a:p>
            <a:pPr>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81200"/>
            <a:ext cx="8229600" cy="4525963"/>
          </a:xfrm>
        </p:spPr>
        <p:txBody>
          <a:bodyPr/>
          <a:lstStyle/>
          <a:p>
            <a:pPr>
              <a:buNone/>
            </a:pPr>
            <a:r>
              <a:rPr lang="en-US" dirty="0" smtClean="0"/>
              <a:t>	What were some of your favorite books as a child? What do you remember about them? Share with your table!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143000"/>
          </a:xfrm>
        </p:spPr>
        <p:txBody>
          <a:bodyPr/>
          <a:lstStyle/>
          <a:p>
            <a:r>
              <a:rPr lang="en-US" dirty="0" smtClean="0"/>
              <a:t>What are we doing?</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Picking two watercolor illustrators…</a:t>
            </a:r>
          </a:p>
          <a:p>
            <a:endParaRPr lang="en-US" dirty="0" smtClean="0"/>
          </a:p>
          <a:p>
            <a:r>
              <a:rPr lang="en-US" dirty="0" smtClean="0"/>
              <a:t>Writing about identifying their style…</a:t>
            </a:r>
          </a:p>
          <a:p>
            <a:endParaRPr lang="en-US" dirty="0" smtClean="0"/>
          </a:p>
          <a:p>
            <a:r>
              <a:rPr lang="en-US" dirty="0" smtClean="0"/>
              <a:t>You will imitate one of them!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8229600" cy="1143000"/>
          </a:xfrm>
        </p:spPr>
        <p:txBody>
          <a:bodyPr/>
          <a:lstStyle/>
          <a:p>
            <a:r>
              <a:rPr lang="en-US" dirty="0" smtClean="0"/>
              <a:t>Why are we doing this?</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Who DOESN’T like illustrators?? They are eye-catching, familiar, fun, colorful, and full of expression and narrative! </a:t>
            </a:r>
          </a:p>
          <a:p>
            <a:endParaRPr lang="en-US" dirty="0" smtClean="0"/>
          </a:p>
          <a:p>
            <a:r>
              <a:rPr lang="en-US" dirty="0" smtClean="0"/>
              <a:t>If you are engaged with what you are painting you are more likely to produce a better painting and have more FUN!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Why are we doing this?</a:t>
            </a:r>
            <a:endParaRPr lang="en-US" dirty="0"/>
          </a:p>
        </p:txBody>
      </p:sp>
      <p:sp>
        <p:nvSpPr>
          <p:cNvPr id="3" name="Content Placeholder 2"/>
          <p:cNvSpPr>
            <a:spLocks noGrp="1"/>
          </p:cNvSpPr>
          <p:nvPr>
            <p:ph idx="1"/>
          </p:nvPr>
        </p:nvSpPr>
        <p:spPr>
          <a:xfrm>
            <a:off x="457200" y="1752600"/>
            <a:ext cx="8229600" cy="4525963"/>
          </a:xfrm>
        </p:spPr>
        <p:txBody>
          <a:bodyPr/>
          <a:lstStyle/>
          <a:p>
            <a:r>
              <a:rPr lang="en-US" dirty="0" smtClean="0"/>
              <a:t>Be looking at all the watercolor techniques these artists use! You have already tried these techniques YOUR way and in your interpretation of them, now its time to try them a different way! </a:t>
            </a:r>
          </a:p>
          <a:p>
            <a:r>
              <a:rPr lang="en-US" dirty="0" smtClean="0"/>
              <a:t>You get to apply what you have already learned! </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8229600" cy="1143000"/>
          </a:xfrm>
        </p:spPr>
        <p:txBody>
          <a:bodyPr/>
          <a:lstStyle/>
          <a:p>
            <a:r>
              <a:rPr lang="en-US" dirty="0" smtClean="0"/>
              <a:t>Why are we doing this?</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Painting in a different way gives you confidence in your abilities, and more freedom to try new techniques and processes in the future! </a:t>
            </a:r>
          </a:p>
          <a:p>
            <a:r>
              <a:rPr lang="en-US" dirty="0" smtClean="0"/>
              <a:t>Seeing and practicing another artists style, may help you identify yours, and help you understand how to unify your works in the future.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8229600" cy="1143000"/>
          </a:xfrm>
        </p:spPr>
        <p:txBody>
          <a:bodyPr/>
          <a:lstStyle/>
          <a:p>
            <a:r>
              <a:rPr lang="en-US" dirty="0" smtClean="0"/>
              <a:t>Tim Burton</a:t>
            </a:r>
            <a:endParaRPr lang="en-US" dirty="0"/>
          </a:p>
        </p:txBody>
      </p:sp>
      <p:pic>
        <p:nvPicPr>
          <p:cNvPr id="4" name="Content Placeholder 3" descr="again-H-T-helena-bonham-carter-tim-burton-2843689-850-1113.jpg"/>
          <p:cNvPicPr>
            <a:picLocks noGrp="1" noChangeAspect="1"/>
          </p:cNvPicPr>
          <p:nvPr>
            <p:ph idx="1"/>
          </p:nvPr>
        </p:nvPicPr>
        <p:blipFill>
          <a:blip r:embed="rId2"/>
          <a:srcRect l="-69046" r="-69046"/>
          <a:stretch>
            <a:fillRect/>
          </a:stretch>
        </p:blipFill>
        <p:spPr>
          <a:xfrm>
            <a:off x="-2805929" y="1143000"/>
            <a:ext cx="10121130" cy="5483141"/>
          </a:xfrm>
        </p:spPr>
      </p:pic>
      <p:sp>
        <p:nvSpPr>
          <p:cNvPr id="5" name="TextBox 4"/>
          <p:cNvSpPr txBox="1"/>
          <p:nvPr/>
        </p:nvSpPr>
        <p:spPr>
          <a:xfrm>
            <a:off x="4419600" y="948689"/>
            <a:ext cx="4114800" cy="6186310"/>
          </a:xfrm>
          <a:prstGeom prst="rect">
            <a:avLst/>
          </a:prstGeom>
          <a:noFill/>
        </p:spPr>
        <p:txBody>
          <a:bodyPr wrap="square" rtlCol="0">
            <a:spAutoFit/>
          </a:bodyPr>
          <a:lstStyle/>
          <a:p>
            <a:pPr>
              <a:buFontTx/>
              <a:buChar char="-"/>
            </a:pPr>
            <a:r>
              <a:rPr lang="en-US" dirty="0" err="1"/>
              <a:t>F</a:t>
            </a:r>
            <a:r>
              <a:rPr lang="en-US" dirty="0" err="1" smtClean="0"/>
              <a:t>ilmwriter</a:t>
            </a:r>
            <a:r>
              <a:rPr lang="en-US" dirty="0" smtClean="0"/>
              <a:t>, artist, producer, poet, animator</a:t>
            </a:r>
          </a:p>
          <a:p>
            <a:pPr>
              <a:buFontTx/>
              <a:buChar char="-"/>
            </a:pPr>
            <a:endParaRPr lang="en-US" dirty="0" smtClean="0"/>
          </a:p>
          <a:p>
            <a:pPr>
              <a:buFontTx/>
              <a:buChar char="-"/>
            </a:pPr>
            <a:r>
              <a:rPr lang="en-US" dirty="0" smtClean="0"/>
              <a:t>Dark, quirky, horrific fantasy</a:t>
            </a:r>
          </a:p>
          <a:p>
            <a:pPr>
              <a:buFontTx/>
              <a:buChar char="-"/>
            </a:pPr>
            <a:endParaRPr lang="en-US" dirty="0" smtClean="0"/>
          </a:p>
          <a:p>
            <a:pPr>
              <a:buFontTx/>
              <a:buChar char="-"/>
            </a:pPr>
            <a:r>
              <a:rPr lang="en-US" dirty="0" smtClean="0"/>
              <a:t>“Nightmare Before Christmas”</a:t>
            </a:r>
          </a:p>
          <a:p>
            <a:pPr>
              <a:buFontTx/>
              <a:buChar char="-"/>
            </a:pPr>
            <a:r>
              <a:rPr lang="en-US" dirty="0" smtClean="0"/>
              <a:t>“</a:t>
            </a:r>
            <a:r>
              <a:rPr lang="en-US" dirty="0" err="1" smtClean="0"/>
              <a:t>Beetlejuice</a:t>
            </a:r>
            <a:r>
              <a:rPr lang="en-US" dirty="0" smtClean="0"/>
              <a:t>”</a:t>
            </a:r>
          </a:p>
          <a:p>
            <a:pPr>
              <a:buFontTx/>
              <a:buChar char="-"/>
            </a:pPr>
            <a:r>
              <a:rPr lang="en-US" dirty="0" smtClean="0"/>
              <a:t>“Sleepy Hollow”</a:t>
            </a:r>
          </a:p>
          <a:p>
            <a:pPr>
              <a:buFontTx/>
              <a:buChar char="-"/>
            </a:pPr>
            <a:r>
              <a:rPr lang="en-US" dirty="0" smtClean="0"/>
              <a:t>“Corpse Bride”</a:t>
            </a:r>
          </a:p>
          <a:p>
            <a:pPr>
              <a:buFontTx/>
              <a:buChar char="-"/>
            </a:pPr>
            <a:r>
              <a:rPr lang="en-US" dirty="0" smtClean="0"/>
              <a:t>“Edward </a:t>
            </a:r>
            <a:r>
              <a:rPr lang="en-US" dirty="0" err="1" smtClean="0"/>
              <a:t>Scissorhands</a:t>
            </a:r>
            <a:r>
              <a:rPr lang="en-US" dirty="0" smtClean="0"/>
              <a:t>”</a:t>
            </a:r>
          </a:p>
          <a:p>
            <a:pPr>
              <a:buFontTx/>
              <a:buChar char="-"/>
            </a:pPr>
            <a:r>
              <a:rPr lang="en-US" dirty="0" smtClean="0"/>
              <a:t>“</a:t>
            </a:r>
            <a:r>
              <a:rPr lang="en-US" dirty="0" err="1" smtClean="0"/>
              <a:t>Frankenweenie</a:t>
            </a:r>
            <a:r>
              <a:rPr lang="en-US" dirty="0" smtClean="0"/>
              <a:t>”</a:t>
            </a:r>
          </a:p>
          <a:p>
            <a:pPr>
              <a:buFontTx/>
              <a:buChar char="-"/>
            </a:pPr>
            <a:r>
              <a:rPr lang="en-US" dirty="0" smtClean="0"/>
              <a:t>“Charlie and the Chocolate Factory”</a:t>
            </a:r>
          </a:p>
          <a:p>
            <a:pPr>
              <a:buFontTx/>
              <a:buChar char="-"/>
            </a:pPr>
            <a:r>
              <a:rPr lang="en-US" dirty="0" smtClean="0"/>
              <a:t>“Alice in Wonderland”</a:t>
            </a:r>
          </a:p>
          <a:p>
            <a:pPr>
              <a:buFontTx/>
              <a:buChar char="-"/>
            </a:pPr>
            <a:endParaRPr lang="en-US" dirty="0" smtClean="0"/>
          </a:p>
          <a:p>
            <a:pPr>
              <a:buFontTx/>
              <a:buChar char="-"/>
            </a:pPr>
            <a:r>
              <a:rPr lang="en-US" dirty="0" smtClean="0"/>
              <a:t>His mom owned a cat-themed gift shop…WEIRD!</a:t>
            </a:r>
          </a:p>
          <a:p>
            <a:pPr>
              <a:buFontTx/>
              <a:buChar char="-"/>
            </a:pPr>
            <a:endParaRPr lang="en-US" dirty="0" smtClean="0"/>
          </a:p>
          <a:p>
            <a:pPr>
              <a:buFontTx/>
              <a:buChar char="-"/>
            </a:pPr>
            <a:r>
              <a:rPr lang="en-US" dirty="0" smtClean="0"/>
              <a:t>Wasn’t a very good student, but loved his art classes! </a:t>
            </a:r>
          </a:p>
          <a:p>
            <a:pPr>
              <a:buFontTx/>
              <a:buChar char="-"/>
            </a:pPr>
            <a:endParaRPr lang="en-US" dirty="0" smtClean="0"/>
          </a:p>
          <a:p>
            <a:pPr>
              <a:buFontTx/>
              <a:buChar char="-"/>
            </a:pPr>
            <a:r>
              <a:rPr lang="en-US" dirty="0" smtClean="0"/>
              <a:t>Loved Dr. </a:t>
            </a:r>
            <a:r>
              <a:rPr lang="en-US" dirty="0" err="1" smtClean="0"/>
              <a:t>Suess</a:t>
            </a:r>
            <a:r>
              <a:rPr lang="en-US" dirty="0" smtClean="0"/>
              <a:t>! Inspired by him! </a:t>
            </a:r>
          </a:p>
          <a:p>
            <a:pPr>
              <a:buFontTx/>
              <a:buChar cha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ankenweenie-image-11.jpg"/>
          <p:cNvPicPr>
            <a:picLocks noGrp="1" noChangeAspect="1"/>
          </p:cNvPicPr>
          <p:nvPr>
            <p:ph idx="1"/>
          </p:nvPr>
        </p:nvPicPr>
        <p:blipFill>
          <a:blip r:embed="rId2"/>
          <a:srcRect t="-873" b="-873"/>
          <a:stretch>
            <a:fillRect/>
          </a:stretch>
        </p:blipFill>
        <p:spPr>
          <a:xfrm>
            <a:off x="457200" y="274639"/>
            <a:ext cx="6324600" cy="3478286"/>
          </a:xfrm>
        </p:spPr>
      </p:pic>
      <p:pic>
        <p:nvPicPr>
          <p:cNvPr id="5" name="Picture 4" descr="timburtonscorpsebride_01_320x180.jpg"/>
          <p:cNvPicPr>
            <a:picLocks noChangeAspect="1"/>
          </p:cNvPicPr>
          <p:nvPr/>
        </p:nvPicPr>
        <p:blipFill>
          <a:blip r:embed="rId3"/>
          <a:stretch>
            <a:fillRect/>
          </a:stretch>
        </p:blipFill>
        <p:spPr>
          <a:xfrm>
            <a:off x="3200400" y="3752925"/>
            <a:ext cx="5100411" cy="28689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umblr_m5qruwOqxb1qf15tio1_500.jpg"/>
          <p:cNvPicPr>
            <a:picLocks noGrp="1" noChangeAspect="1"/>
          </p:cNvPicPr>
          <p:nvPr>
            <p:ph idx="1"/>
          </p:nvPr>
        </p:nvPicPr>
        <p:blipFill>
          <a:blip r:embed="rId2"/>
          <a:srcRect l="-93854" r="-93854"/>
          <a:stretch>
            <a:fillRect/>
          </a:stretch>
        </p:blipFill>
        <p:spPr>
          <a:xfrm>
            <a:off x="-2819400" y="609600"/>
            <a:ext cx="10530192" cy="5791200"/>
          </a:xfrm>
        </p:spPr>
      </p:pic>
      <p:pic>
        <p:nvPicPr>
          <p:cNvPr id="5" name="Picture 4" descr="redqueensketchlarge.jpg"/>
          <p:cNvPicPr>
            <a:picLocks noChangeAspect="1"/>
          </p:cNvPicPr>
          <p:nvPr/>
        </p:nvPicPr>
        <p:blipFill>
          <a:blip r:embed="rId3"/>
          <a:stretch>
            <a:fillRect/>
          </a:stretch>
        </p:blipFill>
        <p:spPr>
          <a:xfrm>
            <a:off x="4572000" y="274638"/>
            <a:ext cx="4114800" cy="64027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525</TotalTime>
  <Words>538</Words>
  <Application>Microsoft Macintosh PowerPoint</Application>
  <PresentationFormat>On-screen Show (4:3)</PresentationFormat>
  <Paragraphs>56</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Imitating Illustrators!</vt:lpstr>
      <vt:lpstr>Slide 2</vt:lpstr>
      <vt:lpstr>What are we doing?</vt:lpstr>
      <vt:lpstr>Why are we doing this?</vt:lpstr>
      <vt:lpstr>Why are we doing this?</vt:lpstr>
      <vt:lpstr>Why are we doing this?</vt:lpstr>
      <vt:lpstr>Tim Burton</vt:lpstr>
      <vt:lpstr>Slide 8</vt:lpstr>
      <vt:lpstr>Slide 9</vt:lpstr>
      <vt:lpstr>Slide 10</vt:lpstr>
      <vt:lpstr>Slide 11</vt:lpstr>
      <vt:lpstr>Slide 12</vt:lpstr>
      <vt:lpstr>Discuss, write down, and then be prepared to share with the group please!  </vt:lpstr>
      <vt:lpstr>Slide 14</vt:lpstr>
      <vt:lpstr>Slide 15</vt:lpstr>
      <vt:lpstr>Slide 16</vt:lpstr>
      <vt:lpstr>Slide 17</vt:lpstr>
      <vt:lpstr>Inquiries About Your Illustrator</vt:lpstr>
    </vt:vector>
  </TitlesOfParts>
  <Company>Apple</Company>
  <LinksUpToDate>false</LinksUpToDate>
  <SharedDoc>false</SharedDoc>
  <HyperlinksChanged>false</HyperlinksChanged>
  <AppVersion>12.0257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Imitating Illustrators!</dc:title>
  <dc:creator>Brooke Stanke</dc:creator>
  <cp:lastModifiedBy>Brooke Stanke</cp:lastModifiedBy>
  <cp:revision>7</cp:revision>
  <dcterms:created xsi:type="dcterms:W3CDTF">2013-09-11T03:07:20Z</dcterms:created>
  <dcterms:modified xsi:type="dcterms:W3CDTF">2013-09-11T11:53:05Z</dcterms:modified>
</cp:coreProperties>
</file>